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72" r:id="rId3"/>
    <p:sldId id="280" r:id="rId4"/>
    <p:sldId id="279" r:id="rId5"/>
    <p:sldId id="263" r:id="rId6"/>
    <p:sldId id="265" r:id="rId7"/>
    <p:sldId id="268" r:id="rId8"/>
    <p:sldId id="269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pppiro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3%D1%80%D0%BE%D0%BC%D0%B0%D0%BD%D0%B8%D1%8F_(%D0%B1%D0%BE%D0%BB%D0%B5%D0%B7%D0%BD%D1%8C)" TargetMode="External"/><Relationship Id="rId3" Type="http://schemas.openxmlformats.org/officeDocument/2006/relationships/hyperlink" Target="https://ru.wikipedia.org/wiki/%D0%A7%D0%B5%D0%BB%D0%BE%D0%B2%D0%B5%D0%BA" TargetMode="External"/><Relationship Id="rId7" Type="http://schemas.openxmlformats.org/officeDocument/2006/relationships/hyperlink" Target="https://ru.wikipedia.org/wiki/%D0%98%D0%BD%D1%82%D0%B5%D1%80%D0%BD%D0%B5%D1%82-%D0%B7%D0%B0%D0%B2%D0%B8%D1%81%D0%B8%D0%BC%D0%BE%D1%81%D1%82%D1%8C" TargetMode="External"/><Relationship Id="rId12" Type="http://schemas.openxmlformats.org/officeDocument/2006/relationships/hyperlink" Target="https://ru.wikipedia.org/wiki/%D0%97%D0%B0%D0%B2%D0%B8%D1%81%D0%B8%D0%BC%D0%BE%D1%81%D1%82%D1%8C_%D0%BE%D1%82_%D0%BF%D0%BE%D1%80%D0%BD%D0%BE%D0%B3%D1%80%D0%B0%D1%84%D0%B8%D0%B8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4%D0%B4%D0%B8%D0%BA%D1%86%D0%B8%D1%8F" TargetMode="External"/><Relationship Id="rId11" Type="http://schemas.openxmlformats.org/officeDocument/2006/relationships/hyperlink" Target="https://ru.wikipedia.org/wiki/%D0%A4%D0%B0%D0%BD%D0%B0%D1%82%D0%B8%D0%B7%D0%BC" TargetMode="External"/><Relationship Id="rId5" Type="http://schemas.openxmlformats.org/officeDocument/2006/relationships/hyperlink" Target="https://ru.wikipedia.org/wiki/%D0%9D%D0%B0%D1%80%D0%BA%D0%BE%D0%BC%D0%B0%D0%BD%D0%B8%D1%8F" TargetMode="External"/><Relationship Id="rId10" Type="http://schemas.openxmlformats.org/officeDocument/2006/relationships/hyperlink" Target="https://ru.wikipedia.org/wiki/%D0%9F%D1%81%D0%B8%D1%85%D0%BE%D0%B3%D0%B5%D0%BD%D0%BD%D0%BE%D0%B5_%D0%BF%D0%B5%D1%80%D0%B5%D0%B5%D0%B4%D0%B0%D0%BD%D0%B8%D0%B5" TargetMode="External"/><Relationship Id="rId4" Type="http://schemas.openxmlformats.org/officeDocument/2006/relationships/hyperlink" Target="https://ru.wikipedia.org/wiki/%D0%9B%D0%B5%D0%BA%D0%B0%D1%80%D1%81%D1%82%D0%B2%D0%B5%D0%BD%D0%BD%D0%B0%D1%8F_%D0%B7%D0%B0%D0%B2%D0%B8%D1%81%D0%B8%D0%BC%D0%BE%D1%81%D1%82%D1%8C" TargetMode="External"/><Relationship Id="rId9" Type="http://schemas.openxmlformats.org/officeDocument/2006/relationships/hyperlink" Target="https://ru.wikipedia.org/wiki/%D0%A8%D0%BE%D0%BF%D0%BE%D0%B3%D0%BE%D0%BB%D0%B8%D0%B7%D0%B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1510580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85333" y="143933"/>
            <a:ext cx="703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социально – психологического тестирования.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профилактической работы в образовательной организации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68300" y="0"/>
            <a:ext cx="7859713" cy="1679575"/>
          </a:xfrm>
        </p:spPr>
        <p:txBody>
          <a:bodyPr/>
          <a:lstStyle/>
          <a:p>
            <a:pPr algn="ctr" eaLnBrk="1" hangingPunct="1"/>
            <a:r>
              <a:rPr lang="ru-RU" altLang="ru-RU" sz="4800" smtClean="0"/>
              <a:t>Семья – система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19150" y="1843088"/>
            <a:ext cx="7696200" cy="4333875"/>
          </a:xfrm>
        </p:spPr>
        <p:txBody>
          <a:bodyPr/>
          <a:lstStyle/>
          <a:p>
            <a:pPr eaLnBrk="1" hangingPunct="1"/>
            <a:r>
              <a:rPr lang="en-US" altLang="ru-RU" smtClean="0"/>
              <a:t> </a:t>
            </a:r>
            <a:r>
              <a:rPr lang="ru-RU" altLang="ru-RU" smtClean="0"/>
              <a:t>Изменение поведения одного человека  изменение состояния других членов семьи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Влияние родителей как положительное, так и отрицательное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/>
            <a:r>
              <a:rPr lang="en-US" altLang="ru-RU" smtClean="0"/>
              <a:t> </a:t>
            </a:r>
            <a:r>
              <a:rPr lang="ru-RU" altLang="ru-RU" smtClean="0"/>
              <a:t>Ранняя профилактика как  в отношении ребенка, так и в отношении семьи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7445375" y="1843088"/>
            <a:ext cx="974725" cy="569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Семейные факторы риска: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46113" y="1287463"/>
            <a:ext cx="7869237" cy="4173537"/>
          </a:xfrm>
        </p:spPr>
        <p:txBody>
          <a:bodyPr/>
          <a:lstStyle/>
          <a:p>
            <a:r>
              <a:rPr lang="ru-RU" smtClean="0"/>
              <a:t>Гиперопека </a:t>
            </a:r>
          </a:p>
          <a:p>
            <a:r>
              <a:rPr lang="ru-RU" smtClean="0"/>
              <a:t>Непомерные требования</a:t>
            </a:r>
          </a:p>
          <a:p>
            <a:r>
              <a:rPr lang="ru-RU" smtClean="0"/>
              <a:t>Воспитание в семье с непрогнозируемыми эмоциональными реакциями</a:t>
            </a:r>
          </a:p>
          <a:p>
            <a:r>
              <a:rPr lang="ru-RU" smtClean="0"/>
              <a:t>Гипоопека</a:t>
            </a:r>
          </a:p>
          <a:p>
            <a:r>
              <a:rPr lang="ru-RU" smtClean="0"/>
              <a:t>Психологическое и физическое насилие</a:t>
            </a:r>
          </a:p>
          <a:p>
            <a:r>
              <a:rPr lang="ru-RU" smtClean="0"/>
              <a:t>Негативные родительские установки</a:t>
            </a:r>
          </a:p>
          <a:p>
            <a:r>
              <a:rPr lang="ru-RU" smtClean="0"/>
              <a:t>Неадекватные методы воспитания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73100" y="750888"/>
            <a:ext cx="7970838" cy="9985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Адресат ранней профилактики – семья, имеющая факторы риска.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04888" y="2006600"/>
            <a:ext cx="6396037" cy="4143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200" smtClean="0"/>
              <a:t>Формы ранней профилактики:</a:t>
            </a:r>
          </a:p>
          <a:p>
            <a:pPr eaLnBrk="1" hangingPunct="1"/>
            <a:r>
              <a:rPr lang="ru-RU" altLang="ru-RU" sz="3200" smtClean="0"/>
              <a:t>тренинги,</a:t>
            </a:r>
          </a:p>
          <a:p>
            <a:pPr eaLnBrk="1" hangingPunct="1"/>
            <a:r>
              <a:rPr lang="ru-RU" altLang="ru-RU" sz="3200" smtClean="0"/>
              <a:t>практикумы,</a:t>
            </a:r>
          </a:p>
          <a:p>
            <a:pPr eaLnBrk="1" hangingPunct="1"/>
            <a:r>
              <a:rPr lang="ru-RU" altLang="ru-RU" sz="3200" smtClean="0"/>
              <a:t>разбор проблемных ситуаций,</a:t>
            </a:r>
          </a:p>
          <a:p>
            <a:pPr eaLnBrk="1" hangingPunct="1"/>
            <a:r>
              <a:rPr lang="ru-RU" altLang="ru-RU" sz="3200" smtClean="0"/>
              <a:t>социальные ролики,</a:t>
            </a:r>
          </a:p>
          <a:p>
            <a:pPr eaLnBrk="1" hangingPunct="1"/>
            <a:r>
              <a:rPr lang="ru-RU" altLang="ru-RU" sz="3200" smtClean="0"/>
              <a:t>родительские мастер-классы,</a:t>
            </a:r>
          </a:p>
          <a:p>
            <a:pPr eaLnBrk="1" hangingPunct="1"/>
            <a:r>
              <a:rPr lang="ru-RU" altLang="ru-RU" sz="3200" smtClean="0"/>
              <a:t>…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400" smtClean="0"/>
              <a:t>Ожидаемый результат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3863" y="2047875"/>
            <a:ext cx="7886700" cy="449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  Профилактика аддиктивного  - это прежде всего коррекция воспитания в семье, понимание и осознание проблемы родителями: 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 </a:t>
            </a:r>
            <a:r>
              <a:rPr lang="ru-RU" altLang="ru-RU" smtClean="0">
                <a:cs typeface="Times New Roman" pitchFamily="18" charset="0"/>
              </a:rPr>
              <a:t>безопасная семейная среда развития подростка</a:t>
            </a: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mtClean="0">
                <a:ea typeface="Calibri" pitchFamily="34" charset="0"/>
                <a:cs typeface="Calibri" pitchFamily="34" charset="0"/>
              </a:rPr>
              <a:t>внешние воздействия </a:t>
            </a:r>
          </a:p>
          <a:p>
            <a:pPr eaLnBrk="1" hangingPunct="1">
              <a:buFont typeface="Arial" charset="0"/>
              <a:buNone/>
            </a:pPr>
            <a:endParaRPr lang="ru-RU" altLang="ru-RU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mtClean="0">
                <a:ea typeface="Calibri" pitchFamily="34" charset="0"/>
                <a:cs typeface="Calibri" pitchFamily="34" charset="0"/>
              </a:rPr>
              <a:t>       саморегуляция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27225" y="5432425"/>
            <a:ext cx="419100" cy="482600"/>
          </a:xfrm>
          <a:prstGeom prst="downArrow">
            <a:avLst>
              <a:gd name="adj1" fmla="val 612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Контакты методического отдела ППМС центра ПО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7400" y="1794405"/>
            <a:ext cx="7499350" cy="4314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kpppiro@mail.ru</a:t>
            </a:r>
            <a:endParaRPr lang="ru-RU" sz="6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6600" dirty="0" smtClean="0"/>
              <a:t>Телефон – 48-85-27</a:t>
            </a:r>
            <a:endParaRPr lang="en-US" sz="66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6600" dirty="0" smtClean="0"/>
              <a:t>Адрес: г. Пенза, Тимирязева, 125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267" y="110068"/>
            <a:ext cx="8329082" cy="60668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b="1" dirty="0"/>
              <a:t>Профилактическая деятельность состоит из 5 направлений:</a:t>
            </a:r>
          </a:p>
          <a:p>
            <a:r>
              <a:rPr lang="ru-RU" b="1" dirty="0"/>
              <a:t>1. Аналитическая деятельность. Подготовка отчета о результатах СПТ.</a:t>
            </a:r>
            <a:endParaRPr lang="ru-RU" dirty="0"/>
          </a:p>
          <a:p>
            <a:r>
              <a:rPr lang="ru-RU" b="1" dirty="0"/>
              <a:t>2. Информационно-просветительская деятельность</a:t>
            </a:r>
          </a:p>
          <a:p>
            <a:r>
              <a:rPr lang="ru-RU" b="1" dirty="0"/>
              <a:t>3. Коррекционно-развивающая деятельность</a:t>
            </a:r>
          </a:p>
          <a:p>
            <a:r>
              <a:rPr lang="ru-RU" b="1" dirty="0"/>
              <a:t>4. Мониторинг (оценочно-диагностическая деятельность)</a:t>
            </a:r>
            <a:endParaRPr lang="ru-RU" dirty="0"/>
          </a:p>
          <a:p>
            <a:r>
              <a:rPr lang="ru-RU" dirty="0"/>
              <a:t>5. </a:t>
            </a:r>
            <a:r>
              <a:rPr lang="ru-RU" b="1" dirty="0"/>
              <a:t>Деятельность по формированию среды для саморазвития и самореализации обучающихся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867" y="237068"/>
            <a:ext cx="8354482" cy="593989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Социально-психологическое тестирование, являясь инструментом для построения адресной профилактической работы с подростками, позволяет определить индивидуальный маршрут и зоны приложения усилий специалистов, педагогов и родителей, разработать профилактическую программу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поведения подростков.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94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532" y="0"/>
            <a:ext cx="9025467" cy="6858000"/>
          </a:xfrm>
        </p:spPr>
        <p:txBody>
          <a:bodyPr>
            <a:normAutofit/>
          </a:bodyPr>
          <a:lstStyle/>
          <a:p>
            <a:r>
              <a:rPr lang="ru-RU" b="1" dirty="0"/>
              <a:t>Проведение социально-психологического  тестирования  обучающихся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единой методике несет в себе ряд преимуществ для всех участников профилактической деятельности, позволяет определить адресное направление профилактической работы: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800" dirty="0"/>
              <a:t> </a:t>
            </a:r>
            <a:endParaRPr lang="ru-RU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  результатам   тестирования   методика    позволяет    сделать    выводы  не только о повышенной вероятности вовлечения (определить неблагоприятное сочетание факторов риска и факторов защиты), но и определить целый комплекс объективных содержательных направлений для последующей адресной профилактической деятельности.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82599" y="1947332"/>
            <a:ext cx="4055533" cy="75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6467" y="2700867"/>
            <a:ext cx="4072466" cy="880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отношении родителей </a:t>
            </a:r>
            <a:r>
              <a:rPr lang="ru-RU" dirty="0">
                <a:solidFill>
                  <a:schemeClr val="tx1"/>
                </a:solidFill>
              </a:rPr>
              <a:t>(законных представителей)</a:t>
            </a:r>
          </a:p>
        </p:txBody>
      </p:sp>
      <p:sp>
        <p:nvSpPr>
          <p:cNvPr id="6" name="Овал 5"/>
          <p:cNvSpPr/>
          <p:nvPr/>
        </p:nvSpPr>
        <p:spPr>
          <a:xfrm>
            <a:off x="465667" y="3581401"/>
            <a:ext cx="4089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chemeClr val="tx1"/>
                </a:solidFill>
              </a:rPr>
              <a:t>для специалистов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797275"/>
            <a:ext cx="7886698" cy="998742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Профилактическая работа по итогам СПТ должна быть направлена на оптимизацию личностных, социальных и средовых ресурсов подростков.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F3B9B9-FC2A-4651-AC27-818B5FF5FA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9288" y="4460158"/>
            <a:ext cx="3724712" cy="23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200" y="194734"/>
            <a:ext cx="7931149" cy="598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sz="3000" b="1" dirty="0"/>
              <a:t>Стоит ли создавать план воспитательной работы заново?</a:t>
            </a:r>
          </a:p>
          <a:p>
            <a:pPr>
              <a:buNone/>
            </a:pPr>
            <a:endParaRPr lang="ru-RU" dirty="0"/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Профилактическая программа по итогам СПТ должна содержать цели, задачи, учебно-тематический план, предполагаемый результат, сроки реализации профилактической программы, промежуточную и  итоговую диагностику по формированию новых социальных навыков. 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При составлении профилактической программы важно учитывать оценку вероятности вовлечения подростков в ситуации отклоняющего поведение, поэтому необходимо строить программу на основе соотношения факторов риска и     факторов защиты. Данные факторы способствуют выявлению повышенной и незначительной вероятности вовлечения в зависимое поведение.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533" y="0"/>
            <a:ext cx="8906934" cy="6176963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Адди́кция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addiction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зависимость, пагубная привычка, привыкание), в широком смысле, — ощущаемая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Человек"/>
              </a:rPr>
              <a:t>человеком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навязчивая потребность в определённой деятельности. Термин часто употребляется для таких явлений, как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Лекарственная зависимость"/>
              </a:rPr>
              <a:t>лекарственная зависимость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tooltip="Наркомания"/>
              </a:rPr>
              <a:t>наркомания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теперь больше применяется не к химическим, а к психологическим зависимостям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  <a:hlinkClick r:id="rId6"/>
              </a:rPr>
              <a:t>[1]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например, поведенческим, примерами которых могут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служить: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7" tooltip="Интернет-зависимость"/>
              </a:rPr>
              <a:t>интернет-зависимость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8" tooltip="Игромания (болезнь)"/>
              </a:rPr>
              <a:t>игромания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9" tooltip="Шопоголизм"/>
              </a:rPr>
              <a:t>шопоголизм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0" tooltip="Психогенное переедание"/>
              </a:rPr>
              <a:t>психогенное переедание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1" tooltip="Фанатизм"/>
              </a:rPr>
              <a:t>фанатизм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2" tooltip="Зависимость от порнографии"/>
              </a:rPr>
              <a:t>зависимость от порнографии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т.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  <a:hlinkClick r:id="rId6"/>
              </a:rPr>
              <a:t>[2][3][4][5]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aseline="30000" dirty="0" err="1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Суици́д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(от лат.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caedere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«убивать себя») — преднамеренное лишение себя жизни, как правило, самостоятельное и добровольное.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532" y="0"/>
            <a:ext cx="9025467" cy="68580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профилактической программы в образовательной организации и формировании групп обучающихся важно учитывать, что: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полученные результаты носят 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прогностический, вероятностный характер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результаты должны быть  использованы в  обобщенном виде  при планировании профилактической, коррекционно-развивающей работы и корректировке плана воспитательной работы;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ЕМ СПТ  позволяет выявить только  потенциальную группу повышенного внимания, т.е. обучающихся у которых  высока вероятность проявления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дезадаптивных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результаты тестирования распространяется режим  конфиденциальности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результаты могут быть доступны только трем лицам: родителю, ребенку и педагогу-психологу образовательной организации.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08025" y="1550988"/>
            <a:ext cx="7821613" cy="3667125"/>
          </a:xfrm>
        </p:spPr>
        <p:txBody>
          <a:bodyPr/>
          <a:lstStyle/>
          <a:p>
            <a:pPr algn="ctr" eaLnBrk="1" hangingPunct="1"/>
            <a:r>
              <a:rPr lang="ru-RU" altLang="ru-RU" sz="4400" smtClean="0"/>
              <a:t>Семья как фактор аддиктивного поведения несовершеннолетних.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121150" y="3821113"/>
            <a:ext cx="4352925" cy="2341562"/>
          </a:xfrm>
        </p:spPr>
        <p:txBody>
          <a:bodyPr>
            <a:normAutofit fontScale="55000" lnSpcReduction="20000"/>
          </a:bodyPr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                      Смирнова Ирина Федоровна, к.п.н.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450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Профилактическая работа по итогам СПТ должна быть направлена на оптимизацию личностных, социальных и средовых ресурсов подростков. </vt:lpstr>
      <vt:lpstr>Слайд 6</vt:lpstr>
      <vt:lpstr>Слайд 7</vt:lpstr>
      <vt:lpstr>Слайд 8</vt:lpstr>
      <vt:lpstr>Семья как фактор аддиктивного поведения несовершеннолетних.</vt:lpstr>
      <vt:lpstr>Семья – система</vt:lpstr>
      <vt:lpstr>Семейные факторы риска:</vt:lpstr>
      <vt:lpstr>Адресат ранней профилактики – семья, имеющая факторы риска.</vt:lpstr>
      <vt:lpstr>Ожидаемый результат</vt:lpstr>
      <vt:lpstr>Контакты методического отдела ППМС центра ПО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MmM</cp:lastModifiedBy>
  <cp:revision>185</cp:revision>
  <dcterms:created xsi:type="dcterms:W3CDTF">2016-11-18T14:12:19Z</dcterms:created>
  <dcterms:modified xsi:type="dcterms:W3CDTF">2020-12-18T09:18:12Z</dcterms:modified>
</cp:coreProperties>
</file>